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1"/>
  </p:notesMasterIdLst>
  <p:sldIdLst>
    <p:sldId id="347" r:id="rId3"/>
    <p:sldId id="350" r:id="rId4"/>
    <p:sldId id="296" r:id="rId5"/>
    <p:sldId id="351" r:id="rId6"/>
    <p:sldId id="352" r:id="rId7"/>
    <p:sldId id="345" r:id="rId8"/>
    <p:sldId id="355" r:id="rId9"/>
    <p:sldId id="349"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8</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40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audio" Target="../media/audio1.wav"/><Relationship Id="rId4" Type="http://schemas.openxmlformats.org/officeDocument/2006/relationships/slideLayout" Target="../slideLayouts/slideLayout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 id="2147483708"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Grammar Focus (3a-3c)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4" name="矩形 13"/>
          <p:cNvSpPr>
            <a:spLocks noChangeAspect="1"/>
          </p:cNvSpPr>
          <p:nvPr/>
        </p:nvSpPr>
        <p:spPr>
          <a:xfrm>
            <a:off x="381000" y="93091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我们去看科幻电影好吗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哦</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我想去。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see </a:t>
            </a:r>
            <a:r>
              <a:rPr lang="en-US" altLang="zh-CN" sz="2800">
                <a:solidFill>
                  <a:srgbClr val="000000"/>
                </a:solidFill>
                <a:latin typeface="Times New Roman" panose="02020603050405020304" pitchFamily="18" charset="0"/>
                <a:cs typeface="Times New Roman" panose="02020603050405020304" pitchFamily="18" charset="0"/>
              </a:rPr>
              <a:t>the sci-fi film?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—Oh, I’d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未来会是什么样子的</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城市里的人口会更多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但交通事故将会更少。</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future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cities, but there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1152985" y="2618106"/>
            <a:ext cx="9220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Shall</a:t>
            </a:r>
            <a:endParaRPr lang="zh-CN" altLang="en-US" sz="2800"/>
          </a:p>
        </p:txBody>
      </p:sp>
      <p:sp>
        <p:nvSpPr>
          <p:cNvPr id="19" name="矩形 18"/>
          <p:cNvSpPr>
            <a:spLocks noChangeAspect="1"/>
          </p:cNvSpPr>
          <p:nvPr/>
        </p:nvSpPr>
        <p:spPr>
          <a:xfrm>
            <a:off x="3896185" y="2618106"/>
            <a:ext cx="19896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 </a:t>
            </a:r>
            <a:r>
              <a:rPr lang="en-US" altLang="zh-CN" sz="2800" smtClean="0">
                <a:solidFill>
                  <a:srgbClr val="FF0000"/>
                </a:solidFill>
                <a:latin typeface="Times New Roman" panose="02020603050405020304" pitchFamily="18" charset="0"/>
              </a:rPr>
              <a:t>            to</a:t>
            </a:r>
            <a:endParaRPr lang="zh-CN" altLang="en-US" sz="2800"/>
          </a:p>
        </p:txBody>
      </p:sp>
      <p:sp>
        <p:nvSpPr>
          <p:cNvPr id="20" name="矩形 19"/>
          <p:cNvSpPr>
            <a:spLocks noChangeAspect="1"/>
          </p:cNvSpPr>
          <p:nvPr/>
        </p:nvSpPr>
        <p:spPr>
          <a:xfrm>
            <a:off x="2272868" y="3190699"/>
            <a:ext cx="242726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love </a:t>
            </a:r>
            <a:r>
              <a:rPr lang="en-US" altLang="zh-CN" sz="2800" smtClean="0">
                <a:solidFill>
                  <a:srgbClr val="FF0000"/>
                </a:solidFill>
                <a:latin typeface="Times New Roman" panose="02020603050405020304" pitchFamily="18" charset="0"/>
              </a:rPr>
              <a:t>              to</a:t>
            </a:r>
            <a:endParaRPr lang="zh-CN" altLang="en-US" sz="2800"/>
          </a:p>
        </p:txBody>
      </p:sp>
      <p:sp>
        <p:nvSpPr>
          <p:cNvPr id="21" name="矩形 20"/>
          <p:cNvSpPr>
            <a:spLocks noChangeAspect="1"/>
          </p:cNvSpPr>
          <p:nvPr/>
        </p:nvSpPr>
        <p:spPr>
          <a:xfrm>
            <a:off x="2385884" y="4816242"/>
            <a:ext cx="742511"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will</a:t>
            </a:r>
            <a:endParaRPr lang="zh-CN" altLang="en-US" sz="2800"/>
          </a:p>
        </p:txBody>
      </p:sp>
      <p:sp>
        <p:nvSpPr>
          <p:cNvPr id="22" name="矩形 21"/>
          <p:cNvSpPr>
            <a:spLocks noChangeAspect="1"/>
          </p:cNvSpPr>
          <p:nvPr/>
        </p:nvSpPr>
        <p:spPr>
          <a:xfrm>
            <a:off x="5618704" y="4865275"/>
            <a:ext cx="1957587"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be          like</a:t>
            </a:r>
            <a:endParaRPr lang="zh-CN" altLang="en-US" sz="2800"/>
          </a:p>
        </p:txBody>
      </p:sp>
      <p:sp>
        <p:nvSpPr>
          <p:cNvPr id="23" name="矩形 22"/>
          <p:cNvSpPr>
            <a:spLocks noChangeAspect="1"/>
          </p:cNvSpPr>
          <p:nvPr/>
        </p:nvSpPr>
        <p:spPr>
          <a:xfrm>
            <a:off x="2272868" y="5366589"/>
            <a:ext cx="627447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 </a:t>
            </a:r>
            <a:r>
              <a:rPr lang="en-US" altLang="zh-CN" sz="2800" smtClean="0">
                <a:solidFill>
                  <a:srgbClr val="FF0000"/>
                </a:solidFill>
                <a:latin typeface="Times New Roman" panose="02020603050405020304" pitchFamily="18" charset="0"/>
              </a:rPr>
              <a:t>             be               more        people</a:t>
            </a:r>
            <a:endParaRPr lang="zh-CN" altLang="en-US" sz="2800"/>
          </a:p>
        </p:txBody>
      </p:sp>
      <p:sp>
        <p:nvSpPr>
          <p:cNvPr id="24" name="矩形 23"/>
          <p:cNvSpPr>
            <a:spLocks noChangeAspect="1"/>
          </p:cNvSpPr>
          <p:nvPr/>
        </p:nvSpPr>
        <p:spPr>
          <a:xfrm>
            <a:off x="940683" y="5952215"/>
            <a:ext cx="787100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 </a:t>
            </a:r>
            <a:r>
              <a:rPr lang="en-US" altLang="zh-CN" sz="2800" smtClean="0">
                <a:solidFill>
                  <a:srgbClr val="FF0000"/>
                </a:solidFill>
                <a:latin typeface="Times New Roman" panose="02020603050405020304" pitchFamily="18" charset="0"/>
              </a:rPr>
              <a:t>            be              fewer          traffic     accidents</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randombar(horizont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randombar(horizontal)">
                                      <p:cBhvr>
                                        <p:cTn id="28" dur="500"/>
                                        <p:tgtEl>
                                          <p:spTgt spid="2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randombar(horizontal)">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randombar(horizontal)">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059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大多数人会住在外太空吗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是的</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他们会的。</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他们不会的。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—Will most people live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—Yes, 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No, 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人们能活多久</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更多的人会活到</a:t>
            </a:r>
            <a:r>
              <a:rPr lang="en-US" altLang="zh-CN" sz="2800">
                <a:solidFill>
                  <a:srgbClr val="000000"/>
                </a:solidFill>
                <a:latin typeface="Times New Roman" panose="02020603050405020304" pitchFamily="18" charset="0"/>
                <a:cs typeface="Times New Roman" panose="02020603050405020304" pitchFamily="18" charset="0"/>
              </a:rPr>
              <a:t>100</a:t>
            </a:r>
            <a:r>
              <a:rPr lang="zh-CN" altLang="zh-CN" sz="2800">
                <a:solidFill>
                  <a:srgbClr val="000000"/>
                </a:solidFill>
                <a:latin typeface="Times New Roman" panose="02020603050405020304" pitchFamily="18" charset="0"/>
                <a:cs typeface="Times New Roman" panose="02020603050405020304" pitchFamily="18" charset="0"/>
              </a:rPr>
              <a:t>岁以上。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will people live?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—Well, more people will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 ________ ________ </a:t>
            </a:r>
            <a:r>
              <a:rPr lang="en-US" altLang="zh-CN" sz="2800" smtClean="0">
                <a:solidFill>
                  <a:srgbClr val="000000"/>
                </a:solidFill>
                <a:latin typeface="Times New Roman" panose="02020603050405020304" pitchFamily="18" charset="0"/>
                <a:cs typeface="Times New Roman" panose="02020603050405020304" pitchFamily="18" charset="0"/>
              </a:rPr>
              <a:t>over </a:t>
            </a:r>
            <a:r>
              <a:rPr lang="en-US" altLang="zh-CN" sz="2800">
                <a:solidFill>
                  <a:srgbClr val="000000"/>
                </a:solidFill>
                <a:latin typeface="Times New Roman" panose="02020603050405020304" pitchFamily="18" charset="0"/>
                <a:cs typeface="Times New Roman" panose="02020603050405020304" pitchFamily="18" charset="0"/>
              </a:rPr>
              <a:t>100 years old.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我想我们会在下雨前到家的。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think we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home </a:t>
            </a:r>
            <a:r>
              <a:rPr lang="en-US" altLang="zh-CN" sz="2800">
                <a:solidFill>
                  <a:srgbClr val="000000"/>
                </a:solidFill>
                <a:latin typeface="Times New Roman" panose="02020603050405020304" pitchFamily="18" charset="0"/>
                <a:cs typeface="Times New Roman" panose="02020603050405020304" pitchFamily="18" charset="0"/>
              </a:rPr>
              <a:t>before it rains.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450990" y="1405222"/>
            <a:ext cx="424026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 </a:t>
            </a:r>
            <a:r>
              <a:rPr lang="en-US" altLang="zh-CN" sz="2800" smtClean="0">
                <a:solidFill>
                  <a:srgbClr val="FF0000"/>
                </a:solidFill>
                <a:latin typeface="Times New Roman" panose="02020603050405020304" pitchFamily="18" charset="0"/>
              </a:rPr>
              <a:t>             outer           space</a:t>
            </a:r>
            <a:endParaRPr lang="zh-CN" altLang="en-US" sz="2800"/>
          </a:p>
        </p:txBody>
      </p:sp>
      <p:sp>
        <p:nvSpPr>
          <p:cNvPr id="4" name="矩形 3"/>
          <p:cNvSpPr>
            <a:spLocks noChangeAspect="1"/>
          </p:cNvSpPr>
          <p:nvPr/>
        </p:nvSpPr>
        <p:spPr>
          <a:xfrm>
            <a:off x="2940689" y="1939479"/>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a:t>
            </a:r>
            <a:endParaRPr lang="zh-CN" altLang="en-US" sz="2800"/>
          </a:p>
        </p:txBody>
      </p:sp>
      <p:sp>
        <p:nvSpPr>
          <p:cNvPr id="5" name="矩形 4"/>
          <p:cNvSpPr>
            <a:spLocks noChangeAspect="1"/>
          </p:cNvSpPr>
          <p:nvPr/>
        </p:nvSpPr>
        <p:spPr>
          <a:xfrm>
            <a:off x="6855143" y="1983798"/>
            <a:ext cx="10165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won’t</a:t>
            </a:r>
            <a:endParaRPr lang="zh-CN" altLang="en-US" sz="2800"/>
          </a:p>
        </p:txBody>
      </p:sp>
      <p:sp>
        <p:nvSpPr>
          <p:cNvPr id="6" name="矩形 5"/>
          <p:cNvSpPr>
            <a:spLocks noChangeAspect="1"/>
          </p:cNvSpPr>
          <p:nvPr/>
        </p:nvSpPr>
        <p:spPr>
          <a:xfrm>
            <a:off x="1700605" y="3596579"/>
            <a:ext cx="295786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long</a:t>
            </a:r>
            <a:endParaRPr lang="zh-CN" altLang="en-US" sz="2800"/>
          </a:p>
        </p:txBody>
      </p:sp>
      <p:sp>
        <p:nvSpPr>
          <p:cNvPr id="7" name="矩形 6"/>
          <p:cNvSpPr>
            <a:spLocks noChangeAspect="1"/>
          </p:cNvSpPr>
          <p:nvPr/>
        </p:nvSpPr>
        <p:spPr>
          <a:xfrm>
            <a:off x="4658466" y="4222924"/>
            <a:ext cx="349326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live </a:t>
            </a:r>
            <a:r>
              <a:rPr lang="en-US" altLang="zh-CN" sz="2800" smtClean="0">
                <a:solidFill>
                  <a:srgbClr val="FF0000"/>
                </a:solidFill>
                <a:latin typeface="Times New Roman" panose="02020603050405020304" pitchFamily="18" charset="0"/>
              </a:rPr>
              <a:t>           to            be</a:t>
            </a:r>
            <a:endParaRPr lang="zh-CN" altLang="en-US" sz="2800"/>
          </a:p>
        </p:txBody>
      </p:sp>
      <p:sp>
        <p:nvSpPr>
          <p:cNvPr id="8" name="矩形 7"/>
          <p:cNvSpPr>
            <a:spLocks noChangeAspect="1"/>
          </p:cNvSpPr>
          <p:nvPr/>
        </p:nvSpPr>
        <p:spPr>
          <a:xfrm>
            <a:off x="2398151" y="5274473"/>
            <a:ext cx="23471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 </a:t>
            </a:r>
            <a:r>
              <a:rPr lang="en-US" altLang="zh-CN" sz="2800" smtClean="0">
                <a:solidFill>
                  <a:srgbClr val="FF0000"/>
                </a:solidFill>
                <a:latin typeface="Times New Roman" panose="02020603050405020304" pitchFamily="18" charset="0"/>
              </a:rPr>
              <a:t>            get</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.These boys will work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in the park</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these boys work?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.They’ll stay in the countryside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for a week</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they </a:t>
            </a:r>
            <a:r>
              <a:rPr lang="en-US" altLang="zh-CN" sz="2800">
                <a:solidFill>
                  <a:srgbClr val="000000"/>
                </a:solidFill>
                <a:latin typeface="Times New Roman" panose="02020603050405020304" pitchFamily="18" charset="0"/>
                <a:cs typeface="Times New Roman" panose="02020603050405020304" pitchFamily="18" charset="0"/>
              </a:rPr>
              <a:t>stay in the countryside?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.Sarah will be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 singer</a:t>
            </a:r>
            <a:r>
              <a:rPr lang="en-US" altLang="zh-CN" sz="2800">
                <a:solidFill>
                  <a:srgbClr val="000000"/>
                </a:solidFill>
                <a:latin typeface="Times New Roman" panose="02020603050405020304" pitchFamily="18" charset="0"/>
                <a:cs typeface="Times New Roman" panose="02020603050405020304" pitchFamily="18" charset="0"/>
              </a:rPr>
              <a:t> in seven years.(</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Sarah be in seven years?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true, 10 years, will, predictions, come, in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.Your plane will take off before 10 o’clock.(</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 plane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off </a:t>
            </a:r>
            <a:r>
              <a:rPr lang="en-US" altLang="zh-CN" sz="2800">
                <a:solidFill>
                  <a:srgbClr val="000000"/>
                </a:solidFill>
                <a:latin typeface="Times New Roman" panose="02020603050405020304" pitchFamily="18" charset="0"/>
                <a:cs typeface="Times New Roman" panose="02020603050405020304" pitchFamily="18" charset="0"/>
              </a:rPr>
              <a:t>before 10 o’clock.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00866" y="1318922"/>
            <a:ext cx="25955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will</a:t>
            </a:r>
            <a:endParaRPr lang="zh-CN" altLang="en-US" sz="2800"/>
          </a:p>
        </p:txBody>
      </p:sp>
      <p:sp>
        <p:nvSpPr>
          <p:cNvPr id="4" name="矩形 3"/>
          <p:cNvSpPr>
            <a:spLocks noChangeAspect="1"/>
          </p:cNvSpPr>
          <p:nvPr/>
        </p:nvSpPr>
        <p:spPr>
          <a:xfrm>
            <a:off x="733737" y="2479902"/>
            <a:ext cx="4233851"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How            </a:t>
            </a:r>
            <a:r>
              <a:rPr lang="en-US" altLang="zh-CN" sz="2800">
                <a:solidFill>
                  <a:srgbClr val="FF0000"/>
                </a:solidFill>
                <a:latin typeface="Times New Roman" panose="02020603050405020304" pitchFamily="18" charset="0"/>
              </a:rPr>
              <a:t>long </a:t>
            </a:r>
            <a:r>
              <a:rPr lang="en-US" altLang="zh-CN" sz="2800" smtClean="0">
                <a:solidFill>
                  <a:srgbClr val="FF0000"/>
                </a:solidFill>
                <a:latin typeface="Times New Roman" panose="02020603050405020304" pitchFamily="18" charset="0"/>
              </a:rPr>
              <a:t>           will</a:t>
            </a:r>
            <a:endParaRPr lang="zh-CN" altLang="en-US" sz="2800"/>
          </a:p>
        </p:txBody>
      </p:sp>
      <p:sp>
        <p:nvSpPr>
          <p:cNvPr id="5" name="矩形 4"/>
          <p:cNvSpPr>
            <a:spLocks noChangeAspect="1"/>
          </p:cNvSpPr>
          <p:nvPr/>
        </p:nvSpPr>
        <p:spPr>
          <a:xfrm>
            <a:off x="733737" y="3560565"/>
            <a:ext cx="27751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will</a:t>
            </a:r>
            <a:endParaRPr lang="zh-CN" altLang="en-US" sz="2800"/>
          </a:p>
        </p:txBody>
      </p:sp>
      <p:sp>
        <p:nvSpPr>
          <p:cNvPr id="6" name="矩形 5"/>
          <p:cNvSpPr>
            <a:spLocks noChangeAspect="1"/>
          </p:cNvSpPr>
          <p:nvPr/>
        </p:nvSpPr>
        <p:spPr>
          <a:xfrm>
            <a:off x="733736" y="4670352"/>
            <a:ext cx="63530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 the predictions come true in 10 years?</a:t>
            </a:r>
            <a:endParaRPr lang="zh-CN" altLang="en-US" sz="2800"/>
          </a:p>
        </p:txBody>
      </p:sp>
      <p:sp>
        <p:nvSpPr>
          <p:cNvPr id="7" name="矩形 6"/>
          <p:cNvSpPr>
            <a:spLocks noChangeAspect="1"/>
          </p:cNvSpPr>
          <p:nvPr/>
        </p:nvSpPr>
        <p:spPr>
          <a:xfrm>
            <a:off x="2522719" y="5816668"/>
            <a:ext cx="25105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won’t </a:t>
            </a:r>
            <a:r>
              <a:rPr lang="en-US" altLang="zh-CN" sz="2800" smtClean="0">
                <a:solidFill>
                  <a:srgbClr val="FF0000"/>
                </a:solidFill>
                <a:latin typeface="Times New Roman" panose="02020603050405020304" pitchFamily="18" charset="0"/>
              </a:rPr>
              <a:t>         take</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02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语法填空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在空白处填入</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个适当的单词或括号内单词的正确形式。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will our world be like in 2050?We asked a group of experts to make their </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._____________(predict) about our future.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 2050, there will be more people in the world, and </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._____________ population on Earth will be too large to support.To deal with this, our houses will be built underground, and over 100 million people will be living on the moon and other planets.We will be able to travel to Mars and be back </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._____________ just three days.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3" name="矩形 12"/>
          <p:cNvSpPr>
            <a:spLocks noChangeAspect="1"/>
          </p:cNvSpPr>
          <p:nvPr/>
        </p:nvSpPr>
        <p:spPr>
          <a:xfrm>
            <a:off x="2584364" y="3046907"/>
            <a:ext cx="177805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predictions</a:t>
            </a:r>
            <a:endParaRPr lang="zh-CN" altLang="en-US" sz="2800"/>
          </a:p>
        </p:txBody>
      </p:sp>
      <p:sp>
        <p:nvSpPr>
          <p:cNvPr id="14" name="矩形 13"/>
          <p:cNvSpPr>
            <a:spLocks noChangeAspect="1"/>
          </p:cNvSpPr>
          <p:nvPr/>
        </p:nvSpPr>
        <p:spPr>
          <a:xfrm>
            <a:off x="9944734" y="3619500"/>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a:t>
            </a:r>
            <a:endParaRPr lang="zh-CN" altLang="en-US" sz="2800"/>
          </a:p>
        </p:txBody>
      </p:sp>
      <p:sp>
        <p:nvSpPr>
          <p:cNvPr id="15" name="矩形 14"/>
          <p:cNvSpPr>
            <a:spLocks noChangeAspect="1"/>
          </p:cNvSpPr>
          <p:nvPr/>
        </p:nvSpPr>
        <p:spPr>
          <a:xfrm>
            <a:off x="1242523" y="5863704"/>
            <a:ext cx="46358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a:t>
            </a:r>
            <a:endParaRPr lang="zh-CN" altLang="en-US" sz="280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7104"/>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homes will be </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._____________(much) eco-friendly than before.We will use solar energy (</a:t>
            </a:r>
            <a:r>
              <a:rPr lang="zh-CN" altLang="zh-CN" sz="2800">
                <a:solidFill>
                  <a:srgbClr val="000000"/>
                </a:solidFill>
                <a:latin typeface="Times New Roman" panose="02020603050405020304" pitchFamily="18" charset="0"/>
                <a:cs typeface="Times New Roman" panose="02020603050405020304" pitchFamily="18" charset="0"/>
              </a:rPr>
              <a:t>太阳能</a:t>
            </a:r>
            <a:r>
              <a:rPr lang="en-US" altLang="zh-CN" sz="2800">
                <a:solidFill>
                  <a:srgbClr val="000000"/>
                </a:solidFill>
                <a:latin typeface="Times New Roman" panose="02020603050405020304" pitchFamily="18" charset="0"/>
                <a:cs typeface="Times New Roman" panose="02020603050405020304" pitchFamily="18" charset="0"/>
              </a:rPr>
              <a:t>), and we will reuse water.We will also have robots to help with cleaning, cooking, and </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._____________(shop).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 2050, we </a:t>
            </a: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._____________(have) “clever” cars.We won’t have so many accidents, </a:t>
            </a: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._____________ they will be able to “talk” with each other.Cars will slow down by themselves or stop in </a:t>
            </a: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._____________(danger) situations.Also, our cars will run on electricity (</a:t>
            </a:r>
            <a:r>
              <a:rPr lang="zh-CN" altLang="zh-CN" sz="2800">
                <a:solidFill>
                  <a:srgbClr val="000000"/>
                </a:solidFill>
                <a:latin typeface="Times New Roman" panose="02020603050405020304" pitchFamily="18" charset="0"/>
                <a:cs typeface="Times New Roman" panose="02020603050405020304" pitchFamily="18" charset="0"/>
              </a:rPr>
              <a:t>电</a:t>
            </a:r>
            <a:r>
              <a:rPr lang="en-US" altLang="zh-CN" sz="2800">
                <a:solidFill>
                  <a:srgbClr val="000000"/>
                </a:solidFill>
                <a:latin typeface="Times New Roman" panose="02020603050405020304" pitchFamily="18" charset="0"/>
                <a:cs typeface="Times New Roman" panose="02020603050405020304" pitchFamily="18" charset="0"/>
              </a:rPr>
              <a:t>).The computers in the future won’t look like machines.They’ll look like </a:t>
            </a: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._____________(human).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2050, technology will make our lives very different </a:t>
            </a: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._____________ today.We will live smarter and safer.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602172" y="521142"/>
            <a:ext cx="9220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more</a:t>
            </a:r>
            <a:endParaRPr lang="zh-CN" altLang="en-US" sz="2800"/>
          </a:p>
        </p:txBody>
      </p:sp>
      <p:sp>
        <p:nvSpPr>
          <p:cNvPr id="4" name="矩形 3"/>
          <p:cNvSpPr>
            <a:spLocks noChangeAspect="1"/>
          </p:cNvSpPr>
          <p:nvPr/>
        </p:nvSpPr>
        <p:spPr>
          <a:xfrm>
            <a:off x="7047421" y="1569106"/>
            <a:ext cx="1500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shopping</a:t>
            </a:r>
            <a:endParaRPr lang="zh-CN" altLang="en-US" sz="2800"/>
          </a:p>
        </p:txBody>
      </p:sp>
      <p:sp>
        <p:nvSpPr>
          <p:cNvPr id="5" name="矩形 4"/>
          <p:cNvSpPr>
            <a:spLocks noChangeAspect="1"/>
          </p:cNvSpPr>
          <p:nvPr/>
        </p:nvSpPr>
        <p:spPr>
          <a:xfrm>
            <a:off x="3687772" y="2141699"/>
            <a:ext cx="1500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will have</a:t>
            </a:r>
            <a:endParaRPr lang="zh-CN" altLang="en-US" sz="2800"/>
          </a:p>
        </p:txBody>
      </p:sp>
      <p:sp>
        <p:nvSpPr>
          <p:cNvPr id="6" name="矩形 5"/>
          <p:cNvSpPr>
            <a:spLocks noChangeAspect="1"/>
          </p:cNvSpPr>
          <p:nvPr/>
        </p:nvSpPr>
        <p:spPr>
          <a:xfrm>
            <a:off x="3562463" y="2691307"/>
            <a:ext cx="13179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a:t>
            </a:r>
            <a:endParaRPr lang="zh-CN" altLang="en-US" sz="2800"/>
          </a:p>
        </p:txBody>
      </p:sp>
      <p:sp>
        <p:nvSpPr>
          <p:cNvPr id="7" name="矩形 6"/>
          <p:cNvSpPr>
            <a:spLocks noChangeAspect="1"/>
          </p:cNvSpPr>
          <p:nvPr/>
        </p:nvSpPr>
        <p:spPr>
          <a:xfrm>
            <a:off x="8339946" y="3263701"/>
            <a:ext cx="201850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dangerous</a:t>
            </a:r>
            <a:r>
              <a:rPr lang="zh-CN" altLang="en-US" sz="2800">
                <a:solidFill>
                  <a:srgbClr val="FF0000"/>
                </a:solidFill>
                <a:latin typeface="Times New Roman" panose="02020603050405020304" pitchFamily="18" charset="0"/>
              </a:rPr>
              <a:t>　</a:t>
            </a:r>
            <a:endParaRPr lang="zh-CN" altLang="en-US" sz="2800"/>
          </a:p>
        </p:txBody>
      </p:sp>
      <p:sp>
        <p:nvSpPr>
          <p:cNvPr id="8" name="矩形 7"/>
          <p:cNvSpPr>
            <a:spLocks noChangeAspect="1"/>
          </p:cNvSpPr>
          <p:nvPr/>
        </p:nvSpPr>
        <p:spPr>
          <a:xfrm>
            <a:off x="8144737" y="4392496"/>
            <a:ext cx="13003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humans</a:t>
            </a:r>
            <a:endParaRPr lang="zh-CN" altLang="en-US" sz="2800"/>
          </a:p>
        </p:txBody>
      </p:sp>
      <p:sp>
        <p:nvSpPr>
          <p:cNvPr id="9" name="矩形 8"/>
          <p:cNvSpPr>
            <a:spLocks noChangeAspect="1"/>
          </p:cNvSpPr>
          <p:nvPr/>
        </p:nvSpPr>
        <p:spPr>
          <a:xfrm>
            <a:off x="1620647" y="5508104"/>
            <a:ext cx="8835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from</a:t>
            </a:r>
            <a:endParaRPr lang="zh-CN" altLang="en-US" sz="2800"/>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596</TotalTime>
  <Words>361</Words>
  <Application>Microsoft Office PowerPoint</Application>
  <PresentationFormat>宽屏</PresentationFormat>
  <Paragraphs>74</Paragraphs>
  <Slides>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8</vt:i4>
      </vt:variant>
    </vt:vector>
  </HeadingPairs>
  <TitlesOfParts>
    <vt:vector size="2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74</cp:revision>
  <dcterms:created xsi:type="dcterms:W3CDTF">2021-07-19T03:09:34Z</dcterms:created>
  <dcterms:modified xsi:type="dcterms:W3CDTF">2025-09-15T06:33:02Z</dcterms:modified>
</cp:coreProperties>
</file>